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handoutMasterIdLst>
    <p:handoutMasterId r:id="rId38"/>
  </p:handoutMasterIdLst>
  <p:sldIdLst>
    <p:sldId id="279" r:id="rId2"/>
    <p:sldId id="327" r:id="rId3"/>
    <p:sldId id="376" r:id="rId4"/>
    <p:sldId id="258" r:id="rId5"/>
    <p:sldId id="257" r:id="rId6"/>
    <p:sldId id="380" r:id="rId7"/>
    <p:sldId id="401" r:id="rId8"/>
    <p:sldId id="403" r:id="rId9"/>
    <p:sldId id="402" r:id="rId10"/>
    <p:sldId id="404" r:id="rId11"/>
    <p:sldId id="426" r:id="rId12"/>
    <p:sldId id="425" r:id="rId13"/>
    <p:sldId id="405" r:id="rId14"/>
    <p:sldId id="416" r:id="rId15"/>
    <p:sldId id="417" r:id="rId16"/>
    <p:sldId id="390" r:id="rId17"/>
    <p:sldId id="418" r:id="rId18"/>
    <p:sldId id="419" r:id="rId19"/>
    <p:sldId id="422" r:id="rId20"/>
    <p:sldId id="420" r:id="rId21"/>
    <p:sldId id="424" r:id="rId22"/>
    <p:sldId id="391" r:id="rId23"/>
    <p:sldId id="407" r:id="rId24"/>
    <p:sldId id="421" r:id="rId25"/>
    <p:sldId id="408" r:id="rId26"/>
    <p:sldId id="409" r:id="rId27"/>
    <p:sldId id="394" r:id="rId28"/>
    <p:sldId id="410" r:id="rId29"/>
    <p:sldId id="411" r:id="rId30"/>
    <p:sldId id="412" r:id="rId31"/>
    <p:sldId id="413" r:id="rId32"/>
    <p:sldId id="414" r:id="rId33"/>
    <p:sldId id="415" r:id="rId34"/>
    <p:sldId id="330" r:id="rId35"/>
    <p:sldId id="365" r:id="rId3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1947"/>
    <a:srgbClr val="262424"/>
    <a:srgbClr val="464645"/>
    <a:srgbClr val="616161"/>
    <a:srgbClr val="212830"/>
    <a:srgbClr val="FDB71A"/>
    <a:srgbClr val="9ED9DC"/>
    <a:srgbClr val="F1FDFF"/>
    <a:srgbClr val="EDDCC4"/>
    <a:srgbClr val="323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08"/>
    <p:restoredTop sz="96364"/>
  </p:normalViewPr>
  <p:slideViewPr>
    <p:cSldViewPr snapToGrid="0" showGuides="1">
      <p:cViewPr>
        <p:scale>
          <a:sx n="90" d="100"/>
          <a:sy n="90" d="100"/>
        </p:scale>
        <p:origin x="1712" y="51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11/20/24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30771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11/20/24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051461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36.emf"/><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access and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Tree>
    <p:extLst>
      <p:ext uri="{BB962C8B-B14F-4D97-AF65-F5344CB8AC3E}">
        <p14:creationId xmlns:p14="http://schemas.microsoft.com/office/powerpoint/2010/main" val="380644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B1BE7418-DF39-C522-1A3E-DDDA28EA540C}"/>
              </a:ext>
            </a:extLst>
          </p:cNvPr>
          <p:cNvSpPr txBox="1"/>
          <p:nvPr/>
        </p:nvSpPr>
        <p:spPr>
          <a:xfrm>
            <a:off x="4548725" y="4783482"/>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26742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8E78A4-76A8-7CE0-D0CB-B4A0C6956343}"/>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F8CD78-3861-6D30-BE3A-22AAE77B8EFF}"/>
              </a:ext>
            </a:extLst>
          </p:cNvPr>
          <p:cNvPicPr>
            <a:picLocks noChangeAspect="1"/>
          </p:cNvPicPr>
          <p:nvPr/>
        </p:nvPicPr>
        <p:blipFill>
          <a:blip r:embed="rId6"/>
          <a:srcRect l="23751" r="1682" b="4691"/>
          <a:stretch/>
        </p:blipFill>
        <p:spPr>
          <a:xfrm>
            <a:off x="7915244" y="2067339"/>
            <a:ext cx="10362292" cy="7583467"/>
          </a:xfrm>
          <a:prstGeom prst="rect">
            <a:avLst/>
          </a:prstGeom>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1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 program&#10;&#10;Description automatically generated">
            <a:extLst>
              <a:ext uri="{FF2B5EF4-FFF2-40B4-BE49-F238E27FC236}">
                <a16:creationId xmlns:a16="http://schemas.microsoft.com/office/drawing/2014/main" id="{00D054F0-2BE2-9FDD-18D1-9FD91E737CC3}"/>
              </a:ext>
            </a:extLst>
          </p:cNvPr>
          <p:cNvPicPr>
            <a:picLocks noChangeAspect="1"/>
          </p:cNvPicPr>
          <p:nvPr/>
        </p:nvPicPr>
        <p:blipFill>
          <a:blip r:embed="rId4"/>
          <a:stretch>
            <a:fillRect/>
          </a:stretch>
        </p:blipFill>
        <p:spPr>
          <a:xfrm>
            <a:off x="3354453" y="2435050"/>
            <a:ext cx="11579093" cy="7166150"/>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pic>
        <p:nvPicPr>
          <p:cNvPr id="4" name="Picture 3" descr="A screenshot of a computer&#10;&#10;Description automatically generated">
            <a:extLst>
              <a:ext uri="{FF2B5EF4-FFF2-40B4-BE49-F238E27FC236}">
                <a16:creationId xmlns:a16="http://schemas.microsoft.com/office/drawing/2014/main" id="{1DEE6F25-6AAB-04F2-EA52-3B9C64651B1C}"/>
              </a:ext>
            </a:extLst>
          </p:cNvPr>
          <p:cNvPicPr>
            <a:picLocks noChangeAspect="1"/>
          </p:cNvPicPr>
          <p:nvPr/>
        </p:nvPicPr>
        <p:blipFill>
          <a:blip r:embed="rId4"/>
          <a:srcRect b="54969"/>
          <a:stretch/>
        </p:blipFill>
        <p:spPr>
          <a:xfrm>
            <a:off x="2597150" y="4070014"/>
            <a:ext cx="12006448" cy="2953085"/>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25EB27-1E86-CE02-9460-CA828B0D24C6}"/>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running and summarizing Cell Ranger count for single or multiple libraries.</a:t>
            </a:r>
          </a:p>
        </p:txBody>
      </p:sp>
    </p:spTree>
    <p:extLst>
      <p:ext uri="{BB962C8B-B14F-4D97-AF65-F5344CB8AC3E}">
        <p14:creationId xmlns:p14="http://schemas.microsoft.com/office/powerpoint/2010/main" val="428367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9D0F7D-C36E-72DB-6AD0-A180056668B7}"/>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estimating QC metrics and filtering low quality cells.</a:t>
            </a:r>
          </a:p>
        </p:txBody>
      </p:sp>
      <p:graphicFrame>
        <p:nvGraphicFramePr>
          <p:cNvPr id="3" name="Table 2">
            <a:extLst>
              <a:ext uri="{FF2B5EF4-FFF2-40B4-BE49-F238E27FC236}">
                <a16:creationId xmlns:a16="http://schemas.microsoft.com/office/drawing/2014/main" id="{78C993D9-09A1-015D-D063-66F0DB516D50}"/>
              </a:ext>
            </a:extLst>
          </p:cNvPr>
          <p:cNvGraphicFramePr>
            <a:graphicFrameLocks noGrp="1"/>
          </p:cNvGraphicFramePr>
          <p:nvPr>
            <p:extLst>
              <p:ext uri="{D42A27DB-BD31-4B8C-83A1-F6EECF244321}">
                <p14:modId xmlns:p14="http://schemas.microsoft.com/office/powerpoint/2010/main" val="3707276280"/>
              </p:ext>
            </p:extLst>
          </p:nvPr>
        </p:nvGraphicFramePr>
        <p:xfrm>
          <a:off x="2743463" y="3958492"/>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2290284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Integrative analysis.</a:t>
            </a:r>
          </a:p>
        </p:txBody>
      </p:sp>
      <p:graphicFrame>
        <p:nvGraphicFramePr>
          <p:cNvPr id="3" name="Table 2">
            <a:extLst>
              <a:ext uri="{FF2B5EF4-FFF2-40B4-BE49-F238E27FC236}">
                <a16:creationId xmlns:a16="http://schemas.microsoft.com/office/drawing/2014/main" id="{D61D619C-EBEA-7B7A-0DD4-D886DC525B0C}"/>
              </a:ext>
            </a:extLst>
          </p:cNvPr>
          <p:cNvGraphicFramePr>
            <a:graphicFrameLocks noGrp="1"/>
          </p:cNvGraphicFramePr>
          <p:nvPr>
            <p:extLst>
              <p:ext uri="{D42A27DB-BD31-4B8C-83A1-F6EECF244321}">
                <p14:modId xmlns:p14="http://schemas.microsoft.com/office/powerpoint/2010/main" val="1307275947"/>
              </p:ext>
            </p:extLst>
          </p:nvPr>
        </p:nvGraphicFramePr>
        <p:xfrm>
          <a:off x="1525649" y="6113487"/>
          <a:ext cx="16157312" cy="249936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1303020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0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0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harmony_integration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liger_integration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74874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cluster cell calling and gene marker analysis.</a:t>
            </a:r>
          </a:p>
        </p:txBody>
      </p:sp>
      <p:graphicFrame>
        <p:nvGraphicFramePr>
          <p:cNvPr id="3" name="Table 2">
            <a:extLst>
              <a:ext uri="{FF2B5EF4-FFF2-40B4-BE49-F238E27FC236}">
                <a16:creationId xmlns:a16="http://schemas.microsoft.com/office/drawing/2014/main" id="{82B66E12-765F-6777-84CD-E75E5C9CECBD}"/>
              </a:ext>
            </a:extLst>
          </p:cNvPr>
          <p:cNvGraphicFramePr>
            <a:graphicFrameLocks noGrp="1"/>
          </p:cNvGraphicFramePr>
          <p:nvPr>
            <p:extLst>
              <p:ext uri="{D42A27DB-BD31-4B8C-83A1-F6EECF244321}">
                <p14:modId xmlns:p14="http://schemas.microsoft.com/office/powerpoint/2010/main" val="1820035346"/>
              </p:ext>
            </p:extLst>
          </p:nvPr>
        </p:nvGraphicFramePr>
        <p:xfrm>
          <a:off x="3591749" y="6234634"/>
          <a:ext cx="11104501" cy="1188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7977389">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cluster-cell-calling</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find-markers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55654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To remove clusters and repeat steps (4) and (5), e.g. for PDX experiments.</a:t>
            </a:r>
          </a:p>
        </p:txBody>
      </p:sp>
    </p:spTree>
    <p:extLst>
      <p:ext uri="{BB962C8B-B14F-4D97-AF65-F5344CB8AC3E}">
        <p14:creationId xmlns:p14="http://schemas.microsoft.com/office/powerpoint/2010/main" val="2656803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annotating cell types.</a:t>
            </a:r>
          </a:p>
        </p:txBody>
      </p:sp>
      <p:graphicFrame>
        <p:nvGraphicFramePr>
          <p:cNvPr id="3" name="Table 2">
            <a:extLst>
              <a:ext uri="{FF2B5EF4-FFF2-40B4-BE49-F238E27FC236}">
                <a16:creationId xmlns:a16="http://schemas.microsoft.com/office/drawing/2014/main" id="{07561BC8-EEA1-932E-1E79-1112F2DCC9FC}"/>
              </a:ext>
            </a:extLst>
          </p:cNvPr>
          <p:cNvGraphicFramePr>
            <a:graphicFrameLocks noGrp="1"/>
          </p:cNvGraphicFramePr>
          <p:nvPr>
            <p:extLst>
              <p:ext uri="{D42A27DB-BD31-4B8C-83A1-F6EECF244321}">
                <p14:modId xmlns:p14="http://schemas.microsoft.com/office/powerpoint/2010/main" val="2315056052"/>
              </p:ext>
            </p:extLst>
          </p:nvPr>
        </p:nvGraphicFramePr>
        <p:xfrm>
          <a:off x="2648362" y="6145530"/>
          <a:ext cx="12953176" cy="1820315"/>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4852164">
                  <a:extLst>
                    <a:ext uri="{9D8B030D-6E8A-4147-A177-3AD203B41FA5}">
                      <a16:colId xmlns:a16="http://schemas.microsoft.com/office/drawing/2014/main" val="4175033574"/>
                    </a:ext>
                  </a:extLst>
                </a:gridCol>
                <a:gridCol w="7729537">
                  <a:extLst>
                    <a:ext uri="{9D8B030D-6E8A-4147-A177-3AD203B41FA5}">
                      <a16:colId xmlns:a16="http://schemas.microsoft.com/office/drawing/2014/main" val="345869976"/>
                    </a:ext>
                  </a:extLst>
                </a:gridCol>
              </a:tblGrid>
              <a:tr h="418235">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-broad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-fine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4006111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3" y="2865715"/>
            <a:ext cx="12680140" cy="1685846"/>
          </a:xfrm>
          <a:prstGeom prst="rect">
            <a:avLst/>
          </a:prstGeom>
          <a:noFill/>
        </p:spPr>
        <p:txBody>
          <a:bodyPr wrap="square">
            <a:spAutoFit/>
          </a:bodyPr>
          <a:lstStyle/>
          <a:p>
            <a:pPr>
              <a:lnSpc>
                <a:spcPct val="150000"/>
              </a:lnSpc>
            </a:pPr>
            <a:r>
              <a:rPr lang="en-US" sz="2400" dirty="0"/>
              <a:t>🎉  Testing phase: code review process</a:t>
            </a:r>
          </a:p>
          <a:p>
            <a:pPr>
              <a:lnSpc>
                <a:spcPct val="150000"/>
              </a:lnSpc>
            </a:pPr>
            <a:r>
              <a:rPr lang="en-US" sz="2400" dirty="0"/>
              <a:t>🐛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06751" y="2632426"/>
            <a:ext cx="12937862" cy="358437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200" dirty="0"/>
              <a:t>`clone-phylogeny-analysis` module</a:t>
            </a:r>
          </a:p>
          <a:p>
            <a:pPr marL="914400" lvl="1" indent="-457200">
              <a:lnSpc>
                <a:spcPct val="150000"/>
              </a:lnSpc>
              <a:buFont typeface="Arial" panose="020B0604020202020204" pitchFamily="34" charset="0"/>
              <a:buChar char="•"/>
            </a:pPr>
            <a:r>
              <a:rPr lang="en-US" sz="2200" dirty="0"/>
              <a:t>`infer-tumor-microenvironment-analysis` module</a:t>
            </a:r>
          </a:p>
          <a:p>
            <a:pPr marL="914400" lvl="1" indent="-457200">
              <a:lnSpc>
                <a:spcPct val="150000"/>
              </a:lnSpc>
              <a:buFont typeface="Arial" panose="020B0604020202020204" pitchFamily="34" charset="0"/>
              <a:buChar char="•"/>
            </a:pPr>
            <a:r>
              <a:rPr lang="en-US" sz="2200" dirty="0"/>
              <a:t>`de-analysis` module</a:t>
            </a:r>
          </a:p>
          <a:p>
            <a:pPr marL="914400" lvl="1" indent="-457200">
              <a:lnSpc>
                <a:spcPct val="150000"/>
              </a:lnSpc>
              <a:buFont typeface="Arial" panose="020B0604020202020204" pitchFamily="34" charset="0"/>
              <a:buChar char="•"/>
            </a:pPr>
            <a:r>
              <a:rPr lang="en-US" sz="2200" dirty="0"/>
              <a:t>`trajectories-</a:t>
            </a:r>
            <a:r>
              <a:rPr lang="en-US" sz="2200" dirty="0" err="1"/>
              <a:t>pseudotime</a:t>
            </a:r>
            <a:r>
              <a:rPr lang="en-US" sz="2200" dirty="0"/>
              <a:t>-analysis` module</a:t>
            </a:r>
          </a:p>
          <a:p>
            <a:pPr marL="914400" lvl="1" indent="-457200">
              <a:lnSpc>
                <a:spcPct val="150000"/>
              </a:lnSpc>
              <a:buFont typeface="Arial" panose="020B0604020202020204" pitchFamily="34" charset="0"/>
              <a:buChar char="•"/>
            </a:pPr>
            <a:r>
              <a:rPr lang="en-US" sz="2200" dirty="0"/>
              <a:t>`</a:t>
            </a:r>
            <a:r>
              <a:rPr lang="en-US" sz="2200" dirty="0" err="1"/>
              <a:t>rna</a:t>
            </a:r>
            <a:r>
              <a:rPr lang="en-US" sz="2200" dirty="0"/>
              <a:t>-velocity-analysis` module</a:t>
            </a:r>
          </a:p>
          <a:p>
            <a:pPr marL="914400" lvl="1" indent="-457200">
              <a:lnSpc>
                <a:spcPct val="150000"/>
              </a:lnSpc>
              <a:buFont typeface="Arial" panose="020B0604020202020204" pitchFamily="34" charset="0"/>
              <a:buChar char="•"/>
            </a:pPr>
            <a:r>
              <a:rPr lang="en-US" sz="2200" dirty="0"/>
              <a:t>`cell-types-annotation` module: using custom atlas reference or gene signature score</a:t>
            </a:r>
          </a:p>
          <a:p>
            <a:pPr marL="914400" lvl="1" indent="-457200">
              <a:lnSpc>
                <a:spcPct val="150000"/>
              </a:lnSpc>
              <a:buFont typeface="Arial" panose="020B0604020202020204" pitchFamily="34" charset="0"/>
              <a:buChar char="•"/>
            </a:pPr>
            <a:r>
              <a:rPr lang="en-US" sz="2200" dirty="0"/>
              <a:t>…</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825401"/>
          </a:xfrm>
        </p:spPr>
        <p:txBody>
          <a:bodyPr/>
          <a:lstStyle/>
          <a:p>
            <a:r>
              <a:rPr lang="en-US" sz="2400" i="0" u="none" strike="noStrike" dirty="0">
                <a:solidFill>
                  <a:schemeClr val="tx1"/>
                </a:solidFill>
                <a:effectLst/>
              </a:rPr>
              <a:t>./resources/links-to-</a:t>
            </a:r>
            <a:r>
              <a:rPr lang="en-US" sz="2400" i="0" u="none" strike="noStrike" dirty="0" err="1">
                <a:solidFill>
                  <a:schemeClr val="tx1"/>
                </a:solidFill>
                <a:effectLst/>
              </a:rPr>
              <a:t>resources.md</a:t>
            </a:r>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35</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and run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24346</TotalTime>
  <Words>2173</Words>
  <Application>Microsoft Macintosh PowerPoint</Application>
  <PresentationFormat>Custom</PresentationFormat>
  <Paragraphs>358</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and run the code</vt:lpstr>
      <vt:lpstr>Forking a repository on GitHub</vt:lpstr>
      <vt:lpstr>Forking a repository on GitHub</vt:lpstr>
      <vt:lpstr>Forking a repository on GitHub</vt:lpstr>
      <vt:lpstr>How to access and run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ScRNASeqSnap analysis modules</vt:lpstr>
      <vt:lpstr>ScRNASeqSnap analysis modules</vt:lpstr>
      <vt:lpstr>`fastqc-analysis` module</vt:lpstr>
      <vt:lpstr>`fastqc-analysis` module</vt:lpstr>
      <vt:lpstr>`cellranger-analysis` module</vt:lpstr>
      <vt:lpstr>`upstream-analysis` module</vt:lpstr>
      <vt:lpstr>ScRNASeqSnap analysis modules</vt:lpstr>
      <vt:lpstr>`integrative-analysis` module</vt:lpstr>
      <vt:lpstr>`cluster-cell-calling` module</vt:lpstr>
      <vt:lpstr>`cell-contamination-removal-analysis` module - optional</vt:lpstr>
      <vt:lpstr>`cell-types-annotation` module</vt:lpstr>
      <vt:lpstr>Next steps</vt:lpstr>
      <vt:lpstr>PowerPoint Presentation</vt:lpstr>
      <vt:lpstr>More resources 🎉</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437</cp:revision>
  <cp:lastPrinted>2024-10-09T20:17:08Z</cp:lastPrinted>
  <dcterms:created xsi:type="dcterms:W3CDTF">2023-11-09T14:55:27Z</dcterms:created>
  <dcterms:modified xsi:type="dcterms:W3CDTF">2024-11-20T20:47:26Z</dcterms:modified>
</cp:coreProperties>
</file>